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5" r:id="rId22"/>
    <p:sldId id="276" r:id="rId23"/>
    <p:sldId id="277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56AA9-AA0E-487F-9E74-149A606AC78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B205F-7A85-4F71-A59A-9CA6049B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3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7F853D-88F5-4236-8752-C6E620FC6ABF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216C28-AFB4-40AD-AF62-4C9BC24E2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Assessment of malingering with the M-FAST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886200"/>
            <a:ext cx="5114778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Holly A. Miller, Ph.D.</a:t>
            </a:r>
          </a:p>
          <a:p>
            <a:r>
              <a:rPr lang="en-US" dirty="0" smtClean="0"/>
              <a:t>College of Criminal Justice</a:t>
            </a:r>
          </a:p>
          <a:p>
            <a:r>
              <a:rPr lang="en-US" dirty="0" smtClean="0"/>
              <a:t>Sam Houston State University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9701"/>
            <a:ext cx="2209800" cy="2070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M-FAST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/>
          <a:lstStyle/>
          <a:p>
            <a:r>
              <a:rPr lang="en-US" dirty="0" smtClean="0"/>
              <a:t>M-FAST items were developed to </a:t>
            </a:r>
            <a:r>
              <a:rPr lang="en-US" dirty="0" err="1" smtClean="0"/>
              <a:t>operationalize</a:t>
            </a:r>
            <a:r>
              <a:rPr lang="en-US" dirty="0" smtClean="0"/>
              <a:t> the response styles and interview strategies that have been validated for identifying individuals who are malingering</a:t>
            </a:r>
          </a:p>
          <a:p>
            <a:pPr lvl="1"/>
            <a:r>
              <a:rPr lang="en-US" dirty="0" smtClean="0"/>
              <a:t>Reported </a:t>
            </a:r>
            <a:r>
              <a:rPr lang="en-US" dirty="0" err="1" smtClean="0"/>
              <a:t>vs</a:t>
            </a:r>
            <a:r>
              <a:rPr lang="en-US" dirty="0" smtClean="0"/>
              <a:t> Observed symptoms (RO)</a:t>
            </a:r>
          </a:p>
          <a:p>
            <a:pPr lvl="1"/>
            <a:r>
              <a:rPr lang="en-US" dirty="0" smtClean="0"/>
              <a:t>Extreme </a:t>
            </a:r>
            <a:r>
              <a:rPr lang="en-US" dirty="0" err="1" smtClean="0"/>
              <a:t>Symptomatology</a:t>
            </a:r>
            <a:r>
              <a:rPr lang="en-US" dirty="0" smtClean="0"/>
              <a:t> (ES)</a:t>
            </a:r>
          </a:p>
          <a:p>
            <a:pPr lvl="1"/>
            <a:r>
              <a:rPr lang="en-US" dirty="0" smtClean="0"/>
              <a:t>Rare Combinations (RC)</a:t>
            </a:r>
          </a:p>
          <a:p>
            <a:pPr lvl="1"/>
            <a:r>
              <a:rPr lang="en-US" dirty="0" smtClean="0"/>
              <a:t>Unusual Hallucinations (UH)</a:t>
            </a:r>
          </a:p>
          <a:p>
            <a:pPr lvl="1"/>
            <a:r>
              <a:rPr lang="en-US" dirty="0" smtClean="0"/>
              <a:t>Unusual Symptom Course (USC)</a:t>
            </a:r>
          </a:p>
          <a:p>
            <a:pPr lvl="1"/>
            <a:r>
              <a:rPr lang="en-US" dirty="0" smtClean="0"/>
              <a:t>Negative Image (NI)</a:t>
            </a:r>
          </a:p>
          <a:p>
            <a:pPr lvl="1"/>
            <a:r>
              <a:rPr lang="en-US" dirty="0" smtClean="0"/>
              <a:t>Suggestibility (S)</a:t>
            </a:r>
          </a:p>
          <a:p>
            <a:pPr lvl="1"/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648200"/>
            <a:ext cx="20574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m-fast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r>
              <a:rPr lang="en-US" dirty="0" smtClean="0"/>
              <a:t>M-FAST is a structured interview of 25 items representing the “proven” detection strategies</a:t>
            </a:r>
          </a:p>
          <a:p>
            <a:r>
              <a:rPr lang="en-US" dirty="0" smtClean="0"/>
              <a:t>Administration is approximately 5-10 minutes</a:t>
            </a:r>
          </a:p>
          <a:p>
            <a:r>
              <a:rPr lang="en-US" dirty="0" smtClean="0"/>
              <a:t>Scoring is approximately 10 minutes</a:t>
            </a:r>
          </a:p>
          <a:p>
            <a:r>
              <a:rPr lang="en-US" dirty="0" smtClean="0"/>
              <a:t>Does not require the ability to read (examinee)</a:t>
            </a:r>
          </a:p>
          <a:p>
            <a:r>
              <a:rPr lang="en-US" dirty="0" smtClean="0"/>
              <a:t>Has been translated into Korean and Spanish</a:t>
            </a:r>
          </a:p>
          <a:p>
            <a:r>
              <a:rPr lang="en-US" dirty="0" smtClean="0"/>
              <a:t>M-FAST was developed using both known-  group and simulation studies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800599"/>
            <a:ext cx="2057400" cy="190500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Materials include manual and 8-page interview booklet</a:t>
            </a:r>
          </a:p>
          <a:p>
            <a:r>
              <a:rPr lang="en-US" dirty="0" smtClean="0"/>
              <a:t>Validated on </a:t>
            </a:r>
            <a:r>
              <a:rPr lang="en-US" dirty="0" smtClean="0"/>
              <a:t>people 18 </a:t>
            </a:r>
            <a:r>
              <a:rPr lang="en-US" dirty="0" err="1" smtClean="0"/>
              <a:t>yrs</a:t>
            </a:r>
            <a:r>
              <a:rPr lang="en-US" dirty="0" smtClean="0"/>
              <a:t> </a:t>
            </a:r>
            <a:r>
              <a:rPr lang="en-US" dirty="0" smtClean="0"/>
              <a:t>and older</a:t>
            </a:r>
          </a:p>
          <a:p>
            <a:r>
              <a:rPr lang="en-US" dirty="0" smtClean="0"/>
              <a:t>Validated with different ethnic/race groups</a:t>
            </a:r>
          </a:p>
          <a:p>
            <a:r>
              <a:rPr lang="en-US" dirty="0" smtClean="0"/>
              <a:t>Validated across gender</a:t>
            </a:r>
          </a:p>
          <a:p>
            <a:r>
              <a:rPr lang="en-US" dirty="0" smtClean="0"/>
              <a:t>Validated with varied populations</a:t>
            </a:r>
          </a:p>
          <a:p>
            <a:pPr lvl="1"/>
            <a:r>
              <a:rPr lang="en-US" dirty="0" smtClean="0"/>
              <a:t>In prison</a:t>
            </a:r>
          </a:p>
          <a:p>
            <a:pPr lvl="1"/>
            <a:r>
              <a:rPr lang="en-US" dirty="0" smtClean="0"/>
              <a:t>On probation</a:t>
            </a:r>
          </a:p>
          <a:p>
            <a:pPr lvl="1"/>
            <a:r>
              <a:rPr lang="en-US" dirty="0" smtClean="0"/>
              <a:t>In forensic hospital</a:t>
            </a:r>
          </a:p>
          <a:p>
            <a:pPr lvl="1"/>
            <a:r>
              <a:rPr lang="en-US" dirty="0" smtClean="0"/>
              <a:t>In civil hospital </a:t>
            </a:r>
          </a:p>
          <a:p>
            <a:pPr lvl="1"/>
            <a:r>
              <a:rPr lang="en-US" dirty="0" smtClean="0"/>
              <a:t>Outpatient disability assessment</a:t>
            </a:r>
          </a:p>
          <a:p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800600"/>
            <a:ext cx="198130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/>
          </a:bodyPr>
          <a:lstStyle/>
          <a:p>
            <a:r>
              <a:rPr lang="en-US" dirty="0" smtClean="0"/>
              <a:t>Appropriate populations and limitations</a:t>
            </a:r>
          </a:p>
          <a:p>
            <a:pPr lvl="1"/>
            <a:r>
              <a:rPr lang="en-US" dirty="0" smtClean="0"/>
              <a:t>Malingered psychopathology (not </a:t>
            </a:r>
            <a:r>
              <a:rPr lang="en-US" dirty="0" err="1" smtClean="0"/>
              <a:t>neuro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Examinee must be able to understand items </a:t>
            </a:r>
          </a:p>
          <a:p>
            <a:pPr lvl="1"/>
            <a:r>
              <a:rPr lang="en-US" dirty="0" smtClean="0"/>
              <a:t>Adults </a:t>
            </a:r>
            <a:r>
              <a:rPr lang="en-US" dirty="0" smtClean="0"/>
              <a:t>18 </a:t>
            </a:r>
            <a:r>
              <a:rPr lang="en-US" dirty="0" err="1" smtClean="0"/>
              <a:t>yrs</a:t>
            </a:r>
            <a:r>
              <a:rPr lang="en-US" dirty="0" smtClean="0"/>
              <a:t> </a:t>
            </a:r>
            <a:r>
              <a:rPr lang="en-US" dirty="0" smtClean="0"/>
              <a:t>or older</a:t>
            </a:r>
          </a:p>
          <a:p>
            <a:pPr lvl="1"/>
            <a:r>
              <a:rPr lang="en-US" dirty="0" smtClean="0"/>
              <a:t>Screening instrument and was not developed to be the sole determinate of malingered mental illness</a:t>
            </a:r>
          </a:p>
          <a:p>
            <a:r>
              <a:rPr lang="en-US" dirty="0" smtClean="0"/>
              <a:t>Professional requirements </a:t>
            </a:r>
          </a:p>
          <a:p>
            <a:pPr lvl="1"/>
            <a:r>
              <a:rPr lang="en-US" dirty="0" smtClean="0"/>
              <a:t>Mental health clinician with formal training in diagnostic interviewing and assessment</a:t>
            </a:r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953000"/>
            <a:ext cx="1676400" cy="17652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r>
              <a:rPr lang="en-US" dirty="0" smtClean="0"/>
              <a:t>M-FAST should be </a:t>
            </a:r>
            <a:r>
              <a:rPr lang="en-US" dirty="0" smtClean="0"/>
              <a:t>preceded </a:t>
            </a:r>
            <a:r>
              <a:rPr lang="en-US" dirty="0" smtClean="0"/>
              <a:t>by a clinical interview</a:t>
            </a:r>
          </a:p>
          <a:p>
            <a:pPr lvl="1"/>
            <a:r>
              <a:rPr lang="en-US" dirty="0" smtClean="0"/>
              <a:t>To gather both symptom information and observable behavior (RO assessment help)</a:t>
            </a:r>
          </a:p>
          <a:p>
            <a:r>
              <a:rPr lang="en-US" dirty="0" smtClean="0"/>
              <a:t>Read aloud instructions for administration to client</a:t>
            </a:r>
          </a:p>
          <a:p>
            <a:r>
              <a:rPr lang="en-US" dirty="0" smtClean="0"/>
              <a:t>Suggestibility item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response dictates how you ask last part of item</a:t>
            </a:r>
          </a:p>
          <a:p>
            <a:r>
              <a:rPr lang="en-US" dirty="0" smtClean="0"/>
              <a:t>Read items and possible responses of each item</a:t>
            </a:r>
          </a:p>
          <a:p>
            <a:r>
              <a:rPr lang="en-US" dirty="0" smtClean="0"/>
              <a:t>May repeat once – but offer no explanation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152400"/>
            <a:ext cx="15240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 m-fast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partner, </a:t>
            </a:r>
            <a:r>
              <a:rPr lang="en-US" dirty="0" smtClean="0"/>
              <a:t>practice administration</a:t>
            </a:r>
          </a:p>
          <a:p>
            <a:r>
              <a:rPr lang="en-US" dirty="0" smtClean="0"/>
              <a:t>Partner role play a malingerer </a:t>
            </a:r>
          </a:p>
          <a:p>
            <a:pPr lvl="1"/>
            <a:r>
              <a:rPr lang="en-US" dirty="0" smtClean="0"/>
              <a:t>Want to appear mentally ill, without elevating  M-FAST score</a:t>
            </a:r>
          </a:p>
          <a:p>
            <a:r>
              <a:rPr lang="en-US" dirty="0" smtClean="0"/>
              <a:t>Then reverse roles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52401"/>
            <a:ext cx="19812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 instructions provided on last page of interview booklet</a:t>
            </a:r>
          </a:p>
          <a:p>
            <a:r>
              <a:rPr lang="en-US" dirty="0" smtClean="0"/>
              <a:t>Score individual items</a:t>
            </a:r>
          </a:p>
          <a:p>
            <a:r>
              <a:rPr lang="en-US" dirty="0" smtClean="0"/>
              <a:t>Score scales</a:t>
            </a:r>
          </a:p>
          <a:p>
            <a:r>
              <a:rPr lang="en-US" dirty="0" smtClean="0"/>
              <a:t>If more than 2 items missing, not considered valid administration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952999"/>
            <a:ext cx="2044702" cy="175260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Malingering is distinct from most forms of psychopathology; however the presence of malingering does not rule out a psychiatric disorder</a:t>
            </a:r>
          </a:p>
          <a:p>
            <a:r>
              <a:rPr lang="en-US" dirty="0" smtClean="0"/>
              <a:t>Significant consequences for malingering diagnosis</a:t>
            </a:r>
          </a:p>
          <a:p>
            <a:r>
              <a:rPr lang="en-US" dirty="0" smtClean="0"/>
              <a:t>Choosing of a cut score for M-FAST</a:t>
            </a:r>
          </a:p>
          <a:p>
            <a:pPr lvl="1"/>
            <a:r>
              <a:rPr lang="en-US" dirty="0" smtClean="0"/>
              <a:t>More acceptable to have false positives than false negatives</a:t>
            </a:r>
          </a:p>
          <a:p>
            <a:pPr lvl="1"/>
            <a:r>
              <a:rPr lang="en-US" dirty="0" smtClean="0"/>
              <a:t>Cut score of 6 utilized 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52401"/>
            <a:ext cx="1905000" cy="161192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50961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levels</a:t>
            </a:r>
          </a:p>
          <a:p>
            <a:pPr lvl="1"/>
            <a:r>
              <a:rPr lang="en-US" dirty="0" smtClean="0"/>
              <a:t>Total scale</a:t>
            </a:r>
          </a:p>
          <a:p>
            <a:pPr lvl="2"/>
            <a:r>
              <a:rPr lang="en-US" dirty="0" smtClean="0"/>
              <a:t>Provides an estimate of the likelihood that the examinee is malingering </a:t>
            </a:r>
          </a:p>
          <a:p>
            <a:pPr lvl="2"/>
            <a:r>
              <a:rPr lang="en-US" dirty="0" smtClean="0"/>
              <a:t>Interpretive statement: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examinee’s total score on the M-FAST was significantly elevated, indicating that this individual may be malingering mental illness. </a:t>
            </a:r>
          </a:p>
          <a:p>
            <a:pPr lvl="1"/>
            <a:r>
              <a:rPr lang="en-US" dirty="0" smtClean="0"/>
              <a:t>Scales</a:t>
            </a:r>
          </a:p>
          <a:p>
            <a:pPr lvl="2"/>
            <a:r>
              <a:rPr lang="en-US" dirty="0" smtClean="0"/>
              <a:t>Provides information on how the individual is malingering</a:t>
            </a:r>
          </a:p>
          <a:p>
            <a:pPr lvl="2"/>
            <a:r>
              <a:rPr lang="en-US" dirty="0" smtClean="0"/>
              <a:t>Can make interpretive statements about scale elevations, but utilize total score for overall assessment</a:t>
            </a:r>
          </a:p>
          <a:p>
            <a:pPr lvl="2"/>
            <a:r>
              <a:rPr lang="en-US" dirty="0" smtClean="0"/>
              <a:t>Each scale has own “cut score”</a:t>
            </a:r>
          </a:p>
          <a:p>
            <a:pPr lvl="2"/>
            <a:r>
              <a:rPr lang="en-US" dirty="0" smtClean="0"/>
              <a:t>Suggestibility item (scale) </a:t>
            </a:r>
          </a:p>
          <a:p>
            <a:pPr lvl="2"/>
            <a:r>
              <a:rPr lang="en-US" dirty="0" smtClean="0"/>
              <a:t>Manual provides interpretative statement examples</a:t>
            </a:r>
          </a:p>
          <a:p>
            <a:pPr lvl="1"/>
            <a:r>
              <a:rPr lang="en-US" dirty="0" smtClean="0"/>
              <a:t>Items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17525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</a:p>
          <a:p>
            <a:pPr lvl="1"/>
            <a:r>
              <a:rPr lang="en-US" dirty="0" smtClean="0"/>
              <a:t>Further malingering assessment is warranted if client elevated M-FAST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5720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620000" cy="4846320"/>
          </a:xfrm>
        </p:spPr>
        <p:txBody>
          <a:bodyPr/>
          <a:lstStyle/>
          <a:p>
            <a:r>
              <a:rPr lang="en-US" dirty="0" smtClean="0"/>
              <a:t>Malingering </a:t>
            </a:r>
          </a:p>
          <a:p>
            <a:pPr lvl="1"/>
            <a:r>
              <a:rPr lang="en-US" dirty="0" smtClean="0"/>
              <a:t>Theory and assessment</a:t>
            </a:r>
          </a:p>
          <a:p>
            <a:r>
              <a:rPr lang="en-US" dirty="0" smtClean="0"/>
              <a:t>Miller Forensic Assessment of Symptoms Test</a:t>
            </a:r>
          </a:p>
          <a:p>
            <a:pPr lvl="1"/>
            <a:r>
              <a:rPr lang="en-US" dirty="0" smtClean="0"/>
              <a:t>Development of the M-FAST</a:t>
            </a:r>
          </a:p>
          <a:p>
            <a:pPr lvl="1"/>
            <a:r>
              <a:rPr lang="en-US" dirty="0" smtClean="0"/>
              <a:t>Utility of the M-FAST</a:t>
            </a:r>
          </a:p>
          <a:p>
            <a:pPr lvl="2"/>
            <a:r>
              <a:rPr lang="en-US" dirty="0" smtClean="0"/>
              <a:t>Brief overview of studies</a:t>
            </a:r>
          </a:p>
          <a:p>
            <a:pPr lvl="1"/>
            <a:r>
              <a:rPr lang="en-US" dirty="0" smtClean="0"/>
              <a:t>Administration and </a:t>
            </a:r>
            <a:r>
              <a:rPr lang="en-US" dirty="0" smtClean="0"/>
              <a:t>scoring </a:t>
            </a:r>
            <a:r>
              <a:rPr lang="en-US" dirty="0" smtClean="0"/>
              <a:t>of the M-FAST</a:t>
            </a:r>
          </a:p>
          <a:p>
            <a:pPr lvl="1"/>
            <a:r>
              <a:rPr lang="en-US" dirty="0" smtClean="0"/>
              <a:t>Practice administration</a:t>
            </a:r>
          </a:p>
          <a:p>
            <a:pPr lvl="1"/>
            <a:r>
              <a:rPr lang="en-US" dirty="0" smtClean="0"/>
              <a:t>Interpretation</a:t>
            </a:r>
          </a:p>
          <a:p>
            <a:pPr lvl="1"/>
            <a:r>
              <a:rPr lang="en-US" smtClean="0"/>
              <a:t>Questions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52400"/>
            <a:ext cx="20574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M-FAST articles by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/>
          <a:lstStyle/>
          <a:p>
            <a:r>
              <a:rPr lang="en-US" dirty="0" smtClean="0"/>
              <a:t>Competency to stand trial – forensic inpatients</a:t>
            </a:r>
          </a:p>
          <a:p>
            <a:pPr lvl="1"/>
            <a:r>
              <a:rPr lang="en-US" sz="2000" dirty="0" smtClean="0"/>
              <a:t>Jackson, R., Rogers, R., Sewell, K. W. (2005). Forensic applications of the M-FAST: Screening for feigned disorders in competency to stand trial evaluations. </a:t>
            </a:r>
            <a:r>
              <a:rPr lang="en-US" sz="2000" i="1" dirty="0" smtClean="0"/>
              <a:t>Law and Human Behavior, 29</a:t>
            </a:r>
            <a:r>
              <a:rPr lang="en-US" sz="2000" dirty="0" smtClean="0"/>
              <a:t>(2), 199-210.</a:t>
            </a:r>
          </a:p>
          <a:p>
            <a:pPr lvl="1"/>
            <a:r>
              <a:rPr lang="en-US" sz="2000" dirty="0" smtClean="0"/>
              <a:t>Vitacco, M. J., Rogers, R., Gabel, J., </a:t>
            </a:r>
            <a:r>
              <a:rPr lang="en-US" sz="2000" dirty="0" err="1" smtClean="0"/>
              <a:t>Munizza</a:t>
            </a:r>
            <a:r>
              <a:rPr lang="en-US" sz="2000" dirty="0" smtClean="0"/>
              <a:t>, J. (2007). An evaluation of malingering screens with competency to stand trial patients: A known-groups comparison</a:t>
            </a:r>
            <a:r>
              <a:rPr lang="en-US" sz="2000" i="1" dirty="0" smtClean="0"/>
              <a:t>. Law and Human Behavior, 31</a:t>
            </a:r>
            <a:r>
              <a:rPr lang="en-US" sz="2000" dirty="0" smtClean="0"/>
              <a:t>(3), 249-260. </a:t>
            </a:r>
          </a:p>
          <a:p>
            <a:pPr lvl="1"/>
            <a:r>
              <a:rPr lang="en-US" sz="2000" dirty="0" smtClean="0"/>
              <a:t>Miller, H. A. (2004). Examining the use of the M-FAST with criminal defendants incompetent to stand trial. </a:t>
            </a:r>
            <a:r>
              <a:rPr lang="en-US" sz="2000" i="1" dirty="0" smtClean="0"/>
              <a:t>International Journal of Offender Therapy and Comparative Criminology, 48</a:t>
            </a:r>
            <a:r>
              <a:rPr lang="en-US" sz="2000" dirty="0" smtClean="0"/>
              <a:t>(3), 268-280. </a:t>
            </a:r>
            <a:endParaRPr lang="en-US" sz="2000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1"/>
            <a:ext cx="21336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M-FAST articles by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5019984"/>
          </a:xfrm>
        </p:spPr>
        <p:txBody>
          <a:bodyPr>
            <a:normAutofit/>
          </a:bodyPr>
          <a:lstStyle/>
          <a:p>
            <a:r>
              <a:rPr lang="en-US" dirty="0" smtClean="0"/>
              <a:t>Validity Studies</a:t>
            </a:r>
          </a:p>
          <a:p>
            <a:pPr lvl="1"/>
            <a:r>
              <a:rPr lang="en-US" sz="1800" dirty="0" smtClean="0"/>
              <a:t>Vitacco, M. J., Jackson, R. L., Rogers, R., Neumann, C. S., Miller, H. A. Gabel, J. (2008). Detection strategies for malingering with the M-FAST: A confirmatory factor analysis of its underlying dimensions. </a:t>
            </a:r>
            <a:r>
              <a:rPr lang="en-US" sz="1800" i="1" dirty="0" smtClean="0"/>
              <a:t>Assessment, 15</a:t>
            </a:r>
            <a:r>
              <a:rPr lang="en-US" sz="1800" dirty="0" smtClean="0"/>
              <a:t>(1), 97-103.</a:t>
            </a:r>
          </a:p>
          <a:p>
            <a:pPr lvl="1"/>
            <a:r>
              <a:rPr lang="en-US" sz="1800" dirty="0" smtClean="0"/>
              <a:t>Miller, H. A. (2005). The Miller Forensic Assessment of Symptoms Test (M-FAST): Test generalizability and utility across race, literacy, and clinical opinion. </a:t>
            </a:r>
            <a:r>
              <a:rPr lang="en-US" sz="1800" i="1" dirty="0" smtClean="0"/>
              <a:t>Criminal Justice and Behavior, 32</a:t>
            </a:r>
            <a:r>
              <a:rPr lang="en-US" sz="1800" dirty="0" smtClean="0"/>
              <a:t>(6), 591-611.</a:t>
            </a:r>
          </a:p>
          <a:p>
            <a:pPr lvl="1"/>
            <a:r>
              <a:rPr lang="en-US" sz="1800" dirty="0" err="1" smtClean="0"/>
              <a:t>Veazey</a:t>
            </a:r>
            <a:r>
              <a:rPr lang="en-US" sz="1800" dirty="0" smtClean="0"/>
              <a:t>, C. H., Hays, J. R., Wagner, A. L., &amp; Miller, H. A. (2005). Validity of the Miller Forensic Assessment of Symptoms Test in psychiatric inpatients. </a:t>
            </a:r>
            <a:r>
              <a:rPr lang="en-US" sz="1800" i="1" dirty="0" smtClean="0"/>
              <a:t>Psychological Reports, 96</a:t>
            </a:r>
            <a:r>
              <a:rPr lang="en-US" sz="1800" dirty="0" smtClean="0"/>
              <a:t>(3), 771-774.</a:t>
            </a:r>
          </a:p>
          <a:p>
            <a:pPr lvl="1"/>
            <a:r>
              <a:rPr lang="en-US" sz="1800" dirty="0" smtClean="0"/>
              <a:t>Guy, L. S., &amp; Miller, H. A. (2004). Screening for malingered psychopathology in a correctional setting: Utility of the Miller Forensic Assessment of Symptoms Test (M-FAST). </a:t>
            </a:r>
            <a:r>
              <a:rPr lang="en-US" sz="1800" i="1" dirty="0" smtClean="0"/>
              <a:t>Criminal Justice and Behavior, 31</a:t>
            </a:r>
            <a:r>
              <a:rPr lang="en-US" sz="1800" dirty="0" smtClean="0"/>
              <a:t>(6), 695-716. </a:t>
            </a:r>
            <a:endParaRPr lang="en-US" sz="1800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1"/>
            <a:ext cx="21336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M-FAST articles by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forensic settings</a:t>
            </a:r>
          </a:p>
          <a:p>
            <a:pPr lvl="1"/>
            <a:r>
              <a:rPr lang="en-US" dirty="0" err="1" smtClean="0"/>
              <a:t>Alwes</a:t>
            </a:r>
            <a:r>
              <a:rPr lang="en-US" dirty="0" smtClean="0"/>
              <a:t>, Y. R., Clark, J. A., Berry, T. R., </a:t>
            </a:r>
            <a:r>
              <a:rPr lang="en-US" dirty="0" err="1" smtClean="0"/>
              <a:t>Granacher</a:t>
            </a:r>
            <a:r>
              <a:rPr lang="en-US" dirty="0" smtClean="0"/>
              <a:t>, R. P. (2008). Screening for feigning in a civil forensic setting. </a:t>
            </a:r>
            <a:r>
              <a:rPr lang="en-US" i="1" dirty="0" smtClean="0"/>
              <a:t>Journal of Clinical and Experimental Neuropsychology, 30</a:t>
            </a:r>
            <a:r>
              <a:rPr lang="en-US" dirty="0" smtClean="0"/>
              <a:t>(2), 1-8.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1"/>
            <a:ext cx="21336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M-fast articles by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5248584"/>
          </a:xfrm>
        </p:spPr>
        <p:txBody>
          <a:bodyPr>
            <a:normAutofit/>
          </a:bodyPr>
          <a:lstStyle/>
          <a:p>
            <a:r>
              <a:rPr lang="en-US" dirty="0" smtClean="0"/>
              <a:t>Diagnostic-specific malingering assessment</a:t>
            </a:r>
          </a:p>
          <a:p>
            <a:pPr lvl="1"/>
            <a:r>
              <a:rPr lang="en-US" sz="1800" dirty="0" smtClean="0"/>
              <a:t>Messer, J. M., &amp; </a:t>
            </a:r>
            <a:r>
              <a:rPr lang="en-US" sz="1800" dirty="0" err="1" smtClean="0"/>
              <a:t>Fremouw</a:t>
            </a:r>
            <a:r>
              <a:rPr lang="en-US" sz="1800" dirty="0" smtClean="0"/>
              <a:t>, W. J. (2007). Detecting malingered posttraumatic stress disorder using Morel Emotional Numbing Test-Revised and the Miller Forensic Assessment of Symptoms Test (M-FAST). </a:t>
            </a:r>
            <a:r>
              <a:rPr lang="en-US" sz="1800" i="1" dirty="0" smtClean="0"/>
              <a:t>Journal of Forensic Psychology Practice, 7</a:t>
            </a:r>
            <a:r>
              <a:rPr lang="en-US" sz="1800" dirty="0" smtClean="0"/>
              <a:t>(3), 33-57.</a:t>
            </a:r>
          </a:p>
          <a:p>
            <a:pPr lvl="1"/>
            <a:r>
              <a:rPr lang="en-US" sz="1800" dirty="0" err="1" smtClean="0"/>
              <a:t>Guriel</a:t>
            </a:r>
            <a:r>
              <a:rPr lang="en-US" sz="1800" dirty="0" smtClean="0"/>
              <a:t>-Tennant, J., &amp; </a:t>
            </a:r>
            <a:r>
              <a:rPr lang="en-US" sz="1800" dirty="0" err="1" smtClean="0"/>
              <a:t>Fremouw</a:t>
            </a:r>
            <a:r>
              <a:rPr lang="en-US" sz="1800" dirty="0" smtClean="0"/>
              <a:t>, W. J. (2006). Impact of trauma history and coaching on malingering of posttraumatic stress disorder using the PAI, TSI, and M-FAST. </a:t>
            </a:r>
            <a:r>
              <a:rPr lang="en-US" sz="1800" i="1" dirty="0" smtClean="0"/>
              <a:t>Journal of Forensic Psychiatry &amp; Psychology, 17</a:t>
            </a:r>
            <a:r>
              <a:rPr lang="en-US" sz="1800" dirty="0" smtClean="0"/>
              <a:t>(4), 577-592.</a:t>
            </a:r>
          </a:p>
          <a:p>
            <a:pPr lvl="1"/>
            <a:r>
              <a:rPr lang="en-US" sz="1800" dirty="0" smtClean="0"/>
              <a:t>Guy, L. S., </a:t>
            </a:r>
            <a:r>
              <a:rPr lang="en-US" sz="1800" dirty="0" err="1" smtClean="0"/>
              <a:t>Kwartner</a:t>
            </a:r>
            <a:r>
              <a:rPr lang="en-US" sz="1800" dirty="0" smtClean="0"/>
              <a:t>, P. P., &amp; Miller, H. A. (2006). Investigating the M-FAST: Psychometric properties and utility to detect diagnostic specific malingering. </a:t>
            </a:r>
            <a:r>
              <a:rPr lang="en-US" sz="1800" i="1" dirty="0" smtClean="0"/>
              <a:t>Behavioral Sciences &amp; the Law, 24</a:t>
            </a:r>
            <a:r>
              <a:rPr lang="en-US" sz="1800" dirty="0" smtClean="0"/>
              <a:t>(5), 687-702. </a:t>
            </a:r>
          </a:p>
          <a:p>
            <a:pPr lvl="1"/>
            <a:r>
              <a:rPr lang="en-US" sz="1800" dirty="0" err="1" smtClean="0"/>
              <a:t>Guriel</a:t>
            </a:r>
            <a:r>
              <a:rPr lang="en-US" sz="1800" dirty="0" smtClean="0"/>
              <a:t>, J., </a:t>
            </a:r>
            <a:r>
              <a:rPr lang="en-US" sz="1800" dirty="0" err="1" smtClean="0"/>
              <a:t>Yanez</a:t>
            </a:r>
            <a:r>
              <a:rPr lang="en-US" sz="1800" dirty="0" smtClean="0"/>
              <a:t>, T., </a:t>
            </a:r>
            <a:r>
              <a:rPr lang="en-US" sz="1800" dirty="0" err="1" smtClean="0"/>
              <a:t>Fremouw</a:t>
            </a:r>
            <a:r>
              <a:rPr lang="en-US" sz="1800" dirty="0" smtClean="0"/>
              <a:t>, W. J., Shreve-</a:t>
            </a:r>
            <a:r>
              <a:rPr lang="en-US" sz="1800" dirty="0" err="1" smtClean="0"/>
              <a:t>Neiger</a:t>
            </a:r>
            <a:r>
              <a:rPr lang="en-US" sz="1800" dirty="0" smtClean="0"/>
              <a:t>, A., Ware, L., </a:t>
            </a:r>
            <a:r>
              <a:rPr lang="en-US" sz="1800" dirty="0" err="1" smtClean="0"/>
              <a:t>Filcheck</a:t>
            </a:r>
            <a:r>
              <a:rPr lang="en-US" sz="1800" dirty="0" smtClean="0"/>
              <a:t>, H., &amp; Farr, C. (2004). Impact on coaching on malingered posttraumatic stress symptoms on the M-FAST and TSI. </a:t>
            </a:r>
            <a:r>
              <a:rPr lang="en-US" sz="1800" i="1" dirty="0" smtClean="0"/>
              <a:t>Journal of Forensic Psychology Practice, 4</a:t>
            </a:r>
            <a:r>
              <a:rPr lang="en-US" sz="1800" dirty="0" smtClean="0"/>
              <a:t>(2), 37-56. </a:t>
            </a:r>
            <a:endParaRPr lang="en-US" sz="1800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1"/>
            <a:ext cx="21336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000" dirty="0" smtClean="0"/>
              <a:t>Holly A. Miller, Ph.D.</a:t>
            </a:r>
          </a:p>
          <a:p>
            <a:pPr algn="ctr">
              <a:buNone/>
            </a:pPr>
            <a:r>
              <a:rPr lang="en-US" sz="2000" dirty="0" smtClean="0"/>
              <a:t>Assistant Dean of Undergraduate Programs</a:t>
            </a:r>
          </a:p>
          <a:p>
            <a:pPr algn="ctr">
              <a:buNone/>
            </a:pPr>
            <a:r>
              <a:rPr lang="en-US" sz="2000" dirty="0" smtClean="0"/>
              <a:t>Associate Professor</a:t>
            </a:r>
          </a:p>
          <a:p>
            <a:pPr algn="ctr">
              <a:buNone/>
            </a:pPr>
            <a:r>
              <a:rPr lang="en-US" sz="2000" dirty="0" smtClean="0"/>
              <a:t>College of Criminal Justice</a:t>
            </a:r>
          </a:p>
          <a:p>
            <a:pPr algn="ctr">
              <a:buNone/>
            </a:pPr>
            <a:r>
              <a:rPr lang="en-US" sz="2000" dirty="0" smtClean="0"/>
              <a:t>Sam Houston State University</a:t>
            </a:r>
          </a:p>
          <a:p>
            <a:pPr algn="ctr">
              <a:buNone/>
            </a:pPr>
            <a:r>
              <a:rPr lang="en-US" sz="2000" dirty="0" smtClean="0"/>
              <a:t>Huntsville, Texas 77341-2296</a:t>
            </a:r>
          </a:p>
          <a:p>
            <a:pPr algn="ctr">
              <a:buNone/>
            </a:pPr>
            <a:r>
              <a:rPr lang="en-US" sz="2000" dirty="0" smtClean="0"/>
              <a:t>936-294-1686; hmiller@shsu.edu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Malingering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DSM-IV-TR defines malingering as:</a:t>
            </a:r>
          </a:p>
          <a:p>
            <a:pPr lvl="1"/>
            <a:r>
              <a:rPr lang="en-US" dirty="0" smtClean="0"/>
              <a:t>Intentional production of false or grossly exaggerated physical or psychological symptoms, motivated by external incentives (APA, 2000)</a:t>
            </a:r>
          </a:p>
          <a:p>
            <a:r>
              <a:rPr lang="en-US" dirty="0" smtClean="0"/>
              <a:t>Why might someone malinger?</a:t>
            </a:r>
          </a:p>
          <a:p>
            <a:r>
              <a:rPr lang="en-US" dirty="0" smtClean="0"/>
              <a:t>Prevalence of malingering</a:t>
            </a:r>
          </a:p>
          <a:p>
            <a:pPr lvl="1"/>
            <a:r>
              <a:rPr lang="en-US" dirty="0" smtClean="0"/>
              <a:t>Around 8% of general evaluations </a:t>
            </a:r>
          </a:p>
          <a:p>
            <a:pPr lvl="1"/>
            <a:r>
              <a:rPr lang="en-US" dirty="0" smtClean="0"/>
              <a:t>Around 20% of forensic evaluations</a:t>
            </a:r>
          </a:p>
          <a:p>
            <a:pPr lvl="2"/>
            <a:r>
              <a:rPr lang="en-US" dirty="0" smtClean="0"/>
              <a:t>Miller, 2000; Rogers &amp; Cruise, 2000; Rogers, </a:t>
            </a:r>
            <a:r>
              <a:rPr lang="en-US" dirty="0" err="1" smtClean="0"/>
              <a:t>Salekin</a:t>
            </a:r>
            <a:r>
              <a:rPr lang="en-US" dirty="0" smtClean="0"/>
              <a:t>, Sewell, &amp; Goldstein, 1996</a:t>
            </a:r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52400"/>
            <a:ext cx="19812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malingering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assess for malingering</a:t>
            </a:r>
          </a:p>
          <a:p>
            <a:r>
              <a:rPr lang="en-US" dirty="0" smtClean="0"/>
              <a:t>Rogers suggests under these circumstances</a:t>
            </a:r>
          </a:p>
          <a:p>
            <a:pPr lvl="1"/>
            <a:r>
              <a:rPr lang="en-US" dirty="0" smtClean="0"/>
              <a:t>Atypical presentation of symptoms</a:t>
            </a:r>
          </a:p>
          <a:p>
            <a:pPr lvl="1"/>
            <a:r>
              <a:rPr lang="en-US" dirty="0" smtClean="0"/>
              <a:t>Unusually high number of unusual or obvious symptoms</a:t>
            </a:r>
          </a:p>
          <a:p>
            <a:pPr lvl="1"/>
            <a:r>
              <a:rPr lang="en-US" dirty="0" smtClean="0"/>
              <a:t>Nonselective endorsement of symptoms</a:t>
            </a:r>
          </a:p>
          <a:p>
            <a:pPr lvl="1"/>
            <a:r>
              <a:rPr lang="en-US" dirty="0" smtClean="0"/>
              <a:t>Discrepancies between reported and documented history of mental illness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876800"/>
            <a:ext cx="2133600" cy="1841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malingering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Why not just use clinical judgment?</a:t>
            </a:r>
          </a:p>
          <a:p>
            <a:pPr lvl="1"/>
            <a:r>
              <a:rPr lang="en-US" dirty="0" smtClean="0"/>
              <a:t>DSM criteria</a:t>
            </a:r>
          </a:p>
          <a:p>
            <a:pPr lvl="2"/>
            <a:r>
              <a:rPr lang="en-US" dirty="0" smtClean="0"/>
              <a:t>Marked discrepancy between reported impairment and objective findings</a:t>
            </a:r>
          </a:p>
          <a:p>
            <a:pPr lvl="2"/>
            <a:r>
              <a:rPr lang="en-US" dirty="0" smtClean="0"/>
              <a:t>Lack of cooperation during evaluation or treatment</a:t>
            </a:r>
          </a:p>
          <a:p>
            <a:pPr lvl="2"/>
            <a:r>
              <a:rPr lang="en-US" dirty="0" smtClean="0"/>
              <a:t>Medico-legal context presentation</a:t>
            </a:r>
          </a:p>
          <a:p>
            <a:pPr lvl="2"/>
            <a:r>
              <a:rPr lang="en-US" dirty="0" smtClean="0"/>
              <a:t>Presence of APD</a:t>
            </a:r>
          </a:p>
          <a:p>
            <a:pPr lvl="1"/>
            <a:r>
              <a:rPr lang="en-US" dirty="0" smtClean="0"/>
              <a:t>What research reports on accuracy of clinical judgment </a:t>
            </a:r>
          </a:p>
          <a:p>
            <a:pPr lvl="2"/>
            <a:r>
              <a:rPr lang="en-US" dirty="0" smtClean="0"/>
              <a:t>Utilizing DSM criteria results in high false-positive rates</a:t>
            </a:r>
          </a:p>
          <a:p>
            <a:pPr lvl="2"/>
            <a:r>
              <a:rPr lang="en-US" dirty="0" smtClean="0"/>
              <a:t>Studies strongly support that objective assessment </a:t>
            </a:r>
            <a:r>
              <a:rPr lang="en-US" dirty="0" smtClean="0"/>
              <a:t> </a:t>
            </a:r>
            <a:r>
              <a:rPr lang="en-US" dirty="0" smtClean="0"/>
              <a:t>instruments </a:t>
            </a:r>
            <a:r>
              <a:rPr lang="en-US" dirty="0" smtClean="0"/>
              <a:t>are </a:t>
            </a:r>
            <a:r>
              <a:rPr lang="en-US" dirty="0" smtClean="0"/>
              <a:t>significantly more accurate than clinical judgment (Miller, 2005; Rogers 1984; </a:t>
            </a:r>
            <a:r>
              <a:rPr lang="en-US" dirty="0" err="1" smtClean="0"/>
              <a:t>Ziskin</a:t>
            </a:r>
            <a:r>
              <a:rPr lang="en-US" dirty="0" smtClean="0"/>
              <a:t>, 1984)</a:t>
            </a:r>
          </a:p>
          <a:p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52400"/>
            <a:ext cx="19050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malingering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r>
              <a:rPr lang="en-US" dirty="0" smtClean="0"/>
              <a:t>Miller, H. A. (2005). The Miller-Forensic Assessment of Symptoms Test (M-FAST):  Test generalizability and utility across race, literacy, and clinical opinion. </a:t>
            </a:r>
            <a:r>
              <a:rPr lang="en-US" i="1" dirty="0" smtClean="0"/>
              <a:t>Criminal Justice &amp; Behavior</a:t>
            </a:r>
            <a:r>
              <a:rPr lang="en-US" dirty="0" smtClean="0"/>
              <a:t>, </a:t>
            </a:r>
            <a:r>
              <a:rPr lang="en-US" i="1" dirty="0" smtClean="0"/>
              <a:t>32 </a:t>
            </a:r>
            <a:r>
              <a:rPr lang="en-US" dirty="0" smtClean="0"/>
              <a:t>(6), 591-611.</a:t>
            </a:r>
          </a:p>
          <a:p>
            <a:pPr lvl="1"/>
            <a:r>
              <a:rPr lang="en-US" dirty="0" smtClean="0"/>
              <a:t>Study 1 – initial M-FAST items (79 items)</a:t>
            </a:r>
          </a:p>
          <a:p>
            <a:pPr lvl="2"/>
            <a:r>
              <a:rPr lang="en-US" dirty="0" smtClean="0"/>
              <a:t>280 forensic patients; 5 psychiatrists; 8 psychologists</a:t>
            </a:r>
          </a:p>
          <a:p>
            <a:pPr lvl="2"/>
            <a:r>
              <a:rPr lang="en-US" dirty="0" smtClean="0"/>
              <a:t>M-FAST; SIRS; </a:t>
            </a:r>
            <a:r>
              <a:rPr lang="en-US" dirty="0" err="1" smtClean="0"/>
              <a:t>Mtest</a:t>
            </a:r>
            <a:r>
              <a:rPr lang="en-US" dirty="0" smtClean="0"/>
              <a:t>; MMPI-2</a:t>
            </a:r>
          </a:p>
          <a:p>
            <a:pPr lvl="1"/>
            <a:r>
              <a:rPr lang="en-US" dirty="0" smtClean="0"/>
              <a:t>Study 2 – final M-FAST (25 items) </a:t>
            </a:r>
          </a:p>
          <a:p>
            <a:pPr lvl="2"/>
            <a:r>
              <a:rPr lang="en-US" dirty="0" smtClean="0"/>
              <a:t>50 forensic patients; 5 psychiatrists; 8 psychologists</a:t>
            </a:r>
          </a:p>
          <a:p>
            <a:pPr lvl="2"/>
            <a:r>
              <a:rPr lang="en-US" dirty="0" smtClean="0"/>
              <a:t>M-FAST; SIRS; </a:t>
            </a:r>
            <a:r>
              <a:rPr lang="en-US" dirty="0" err="1" smtClean="0"/>
              <a:t>Mtest</a:t>
            </a:r>
            <a:r>
              <a:rPr lang="en-US" dirty="0" smtClean="0"/>
              <a:t>; MMPI-2</a:t>
            </a:r>
          </a:p>
          <a:p>
            <a:endParaRPr lang="en-US" dirty="0"/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52400"/>
            <a:ext cx="19050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malingering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239000" cy="59436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Study 1 Clinical opinion v. M-FAST results</a:t>
            </a:r>
          </a:p>
          <a:p>
            <a:pPr hangingPunct="0"/>
            <a:r>
              <a:rPr lang="en-US" dirty="0" smtClean="0"/>
              <a:t>Psychiatrist Opinion </a:t>
            </a:r>
          </a:p>
          <a:p>
            <a:pPr lvl="1" hangingPunct="0"/>
            <a:r>
              <a:rPr lang="en-US" dirty="0" smtClean="0"/>
              <a:t>AUC = .72 (SE = .05)</a:t>
            </a:r>
          </a:p>
          <a:p>
            <a:pPr lvl="1" hangingPunct="0"/>
            <a:r>
              <a:rPr lang="en-US" dirty="0" smtClean="0"/>
              <a:t>CI = .62 - .81</a:t>
            </a:r>
          </a:p>
          <a:p>
            <a:pPr lvl="1" hangingPunct="0"/>
            <a:r>
              <a:rPr lang="en-US" dirty="0" smtClean="0"/>
              <a:t>19 FP; 17 FN</a:t>
            </a:r>
          </a:p>
          <a:p>
            <a:pPr hangingPunct="0"/>
            <a:r>
              <a:rPr lang="en-US" dirty="0" smtClean="0"/>
              <a:t>Psychologist Opinion </a:t>
            </a:r>
          </a:p>
          <a:p>
            <a:pPr lvl="1" hangingPunct="0"/>
            <a:r>
              <a:rPr lang="en-US" dirty="0" smtClean="0"/>
              <a:t>AUC = .80 (SE = .04)</a:t>
            </a:r>
          </a:p>
          <a:p>
            <a:pPr lvl="1" hangingPunct="0"/>
            <a:r>
              <a:rPr lang="en-US" dirty="0" smtClean="0"/>
              <a:t>CI = .72 - .88</a:t>
            </a:r>
          </a:p>
          <a:p>
            <a:pPr lvl="1" hangingPunct="0"/>
            <a:r>
              <a:rPr lang="en-US" dirty="0" smtClean="0"/>
              <a:t>15 FP; 11 FN	</a:t>
            </a:r>
          </a:p>
          <a:p>
            <a:pPr hangingPunct="0"/>
            <a:r>
              <a:rPr lang="en-US" dirty="0" smtClean="0"/>
              <a:t>M-FAST (79 items)</a:t>
            </a:r>
          </a:p>
          <a:p>
            <a:pPr lvl="1"/>
            <a:r>
              <a:rPr lang="en-US" dirty="0" smtClean="0"/>
              <a:t>AUC = .89 (SE = .02)</a:t>
            </a:r>
          </a:p>
          <a:p>
            <a:pPr lvl="1"/>
            <a:r>
              <a:rPr lang="en-US" dirty="0" smtClean="0"/>
              <a:t>CI = .85 - .93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524000"/>
            <a:ext cx="342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352800"/>
            <a:ext cx="342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1816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FASTki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152400"/>
            <a:ext cx="1905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Malingering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Study 2 Clinical opinion v. M-FAST results</a:t>
            </a:r>
          </a:p>
          <a:p>
            <a:r>
              <a:rPr lang="en-US" dirty="0" smtClean="0"/>
              <a:t>Psychiatrists</a:t>
            </a:r>
          </a:p>
          <a:p>
            <a:pPr lvl="1"/>
            <a:r>
              <a:rPr lang="en-US" dirty="0" smtClean="0"/>
              <a:t>AUC = .65 (SE = .09)</a:t>
            </a:r>
          </a:p>
          <a:p>
            <a:pPr lvl="1"/>
            <a:r>
              <a:rPr lang="en-US" dirty="0" smtClean="0"/>
              <a:t>CI = .47 - .83</a:t>
            </a:r>
          </a:p>
          <a:p>
            <a:pPr lvl="1"/>
            <a:r>
              <a:rPr lang="en-US" dirty="0" smtClean="0"/>
              <a:t>7 FP; 7 FN</a:t>
            </a:r>
          </a:p>
          <a:p>
            <a:r>
              <a:rPr lang="en-US" dirty="0" smtClean="0"/>
              <a:t>Psychologists</a:t>
            </a:r>
          </a:p>
          <a:p>
            <a:pPr lvl="1"/>
            <a:r>
              <a:rPr lang="en-US" dirty="0" smtClean="0"/>
              <a:t>AUC = .73 (SE = .08)</a:t>
            </a:r>
          </a:p>
          <a:p>
            <a:pPr lvl="1"/>
            <a:r>
              <a:rPr lang="en-US" dirty="0" smtClean="0"/>
              <a:t>CI = .57 - .89</a:t>
            </a:r>
          </a:p>
          <a:p>
            <a:pPr lvl="1"/>
            <a:r>
              <a:rPr lang="en-US" dirty="0" smtClean="0"/>
              <a:t>9 FP; 4 FN</a:t>
            </a:r>
          </a:p>
          <a:p>
            <a:r>
              <a:rPr lang="en-US" dirty="0" smtClean="0"/>
              <a:t>M-FAST (final version)</a:t>
            </a:r>
          </a:p>
          <a:p>
            <a:pPr lvl="1"/>
            <a:r>
              <a:rPr lang="en-US" dirty="0" smtClean="0"/>
              <a:t>AUC = .95 (SE = .03)</a:t>
            </a:r>
          </a:p>
          <a:p>
            <a:pPr lvl="1"/>
            <a:r>
              <a:rPr lang="en-US" dirty="0" smtClean="0"/>
              <a:t>CI = .88 – 1.00</a:t>
            </a:r>
          </a:p>
          <a:p>
            <a:pPr lvl="1"/>
            <a:r>
              <a:rPr lang="en-US" dirty="0" smtClean="0"/>
              <a:t>6 FP; 1 FN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495800" y="1752601"/>
          <a:ext cx="3124200" cy="1828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Picture" r:id="rId3" imgW="3753612" imgH="2982468" progId="Word.Picture.8">
                  <p:embed/>
                </p:oleObj>
              </mc:Choice>
              <mc:Fallback>
                <p:oleObj name="Picture" r:id="rId3" imgW="3753612" imgH="2982468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1"/>
                        <a:ext cx="3124200" cy="1828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4343400" y="3352799"/>
          <a:ext cx="3352800" cy="190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Picture" r:id="rId5" imgW="4020312" imgH="3096768" progId="Word.Picture.8">
                  <p:embed/>
                </p:oleObj>
              </mc:Choice>
              <mc:Fallback>
                <p:oleObj name="Picture" r:id="rId5" imgW="4020312" imgH="3096768" progId="Word.Picture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52799"/>
                        <a:ext cx="3352800" cy="1905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4267200" y="5029200"/>
          <a:ext cx="3505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icture" r:id="rId7" imgW="3525012" imgH="3325368" progId="Word.Picture.8">
                  <p:embed/>
                </p:oleObj>
              </mc:Choice>
              <mc:Fallback>
                <p:oleObj name="Picture" r:id="rId7" imgW="3525012" imgH="3325368" progId="Word.Picture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029200"/>
                        <a:ext cx="35052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 descr="MFASTkit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6600" y="152400"/>
            <a:ext cx="1905000" cy="1219200"/>
          </a:xfrm>
          <a:prstGeom prst="rect">
            <a:avLst/>
          </a:prstGeom>
        </p:spPr>
      </p:pic>
      <p:pic>
        <p:nvPicPr>
          <p:cNvPr id="20" name="Picture 19" descr="MFASTkit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0400" y="152400"/>
            <a:ext cx="1905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malingering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/>
          </a:bodyPr>
          <a:lstStyle/>
          <a:p>
            <a:r>
              <a:rPr lang="en-US" dirty="0" smtClean="0"/>
              <a:t>How to catch a malingerer</a:t>
            </a:r>
          </a:p>
          <a:p>
            <a:pPr lvl="1"/>
            <a:r>
              <a:rPr lang="en-US" dirty="0" smtClean="0"/>
              <a:t>Previous research has indicated important areas of assessment:</a:t>
            </a:r>
          </a:p>
          <a:p>
            <a:pPr lvl="2"/>
            <a:r>
              <a:rPr lang="en-US" dirty="0" smtClean="0"/>
              <a:t>Certain response styles</a:t>
            </a:r>
          </a:p>
          <a:p>
            <a:pPr lvl="2"/>
            <a:r>
              <a:rPr lang="en-US" dirty="0" smtClean="0"/>
              <a:t>Certain interview strategies</a:t>
            </a:r>
          </a:p>
          <a:p>
            <a:pPr lvl="1"/>
            <a:r>
              <a:rPr lang="en-US" dirty="0" smtClean="0"/>
              <a:t>Several instruments include assessment of response styles or were specifically designed to assess malingering</a:t>
            </a:r>
          </a:p>
          <a:p>
            <a:pPr lvl="2"/>
            <a:r>
              <a:rPr lang="en-US" dirty="0" smtClean="0"/>
              <a:t>MMPI-2</a:t>
            </a:r>
          </a:p>
          <a:p>
            <a:pPr lvl="2"/>
            <a:r>
              <a:rPr lang="en-US" dirty="0" smtClean="0"/>
              <a:t>PAI</a:t>
            </a:r>
          </a:p>
          <a:p>
            <a:pPr lvl="2"/>
            <a:r>
              <a:rPr lang="en-US" dirty="0" smtClean="0"/>
              <a:t>SIRS</a:t>
            </a:r>
          </a:p>
          <a:p>
            <a:pPr lvl="1"/>
            <a:r>
              <a:rPr lang="en-US" dirty="0" smtClean="0"/>
              <a:t>However, there remains a need for a brief screen for malingered mental illness</a:t>
            </a:r>
          </a:p>
        </p:txBody>
      </p:sp>
      <p:pic>
        <p:nvPicPr>
          <p:cNvPr id="4" name="Picture 3" descr="MFASTk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52400"/>
            <a:ext cx="19812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1887</TotalTime>
  <Words>1610</Words>
  <Application>Microsoft Office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Trebuchet MS</vt:lpstr>
      <vt:lpstr>Wingdings</vt:lpstr>
      <vt:lpstr>Wingdings 2</vt:lpstr>
      <vt:lpstr>Opulent</vt:lpstr>
      <vt:lpstr>Picture</vt:lpstr>
      <vt:lpstr>The Assessment of malingering with the M-FAST</vt:lpstr>
      <vt:lpstr>Overview    </vt:lpstr>
      <vt:lpstr>Malingering  </vt:lpstr>
      <vt:lpstr>malingering</vt:lpstr>
      <vt:lpstr>malingering</vt:lpstr>
      <vt:lpstr>malingering</vt:lpstr>
      <vt:lpstr>malingering</vt:lpstr>
      <vt:lpstr>Malingering</vt:lpstr>
      <vt:lpstr>malingering</vt:lpstr>
      <vt:lpstr>Development of the M-FAST</vt:lpstr>
      <vt:lpstr>Development of the m-fast</vt:lpstr>
      <vt:lpstr>Administration and scoring</vt:lpstr>
      <vt:lpstr>Administration and scoring</vt:lpstr>
      <vt:lpstr>Administration and scoring</vt:lpstr>
      <vt:lpstr>Administer m-fast</vt:lpstr>
      <vt:lpstr>Administration and scoring</vt:lpstr>
      <vt:lpstr>interpretation</vt:lpstr>
      <vt:lpstr>interpretation</vt:lpstr>
      <vt:lpstr>interpretation</vt:lpstr>
      <vt:lpstr>M-FAST articles by topic</vt:lpstr>
      <vt:lpstr>M-FAST articles by topic</vt:lpstr>
      <vt:lpstr>M-FAST articles by topic</vt:lpstr>
      <vt:lpstr>M-fast articles by topic</vt:lpstr>
      <vt:lpstr>Thank you!</vt:lpstr>
    </vt:vector>
  </TitlesOfParts>
  <Company>Sam Houston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Assessment of malingering with the M-FAST</dc:title>
  <dc:creator>shsu</dc:creator>
  <cp:lastModifiedBy>Jamie Goland</cp:lastModifiedBy>
  <cp:revision>44</cp:revision>
  <dcterms:created xsi:type="dcterms:W3CDTF">2009-02-11T13:42:51Z</dcterms:created>
  <dcterms:modified xsi:type="dcterms:W3CDTF">2013-06-25T21:08:09Z</dcterms:modified>
</cp:coreProperties>
</file>